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0"/>
  </p:notesMasterIdLst>
  <p:sldIdLst>
    <p:sldId id="256" r:id="rId4"/>
    <p:sldId id="257" r:id="rId5"/>
    <p:sldId id="260" r:id="rId6"/>
    <p:sldId id="299" r:id="rId7"/>
    <p:sldId id="300" r:id="rId8"/>
    <p:sldId id="304" r:id="rId9"/>
    <p:sldId id="305" r:id="rId10"/>
    <p:sldId id="302" r:id="rId11"/>
    <p:sldId id="309" r:id="rId12"/>
    <p:sldId id="307" r:id="rId13"/>
    <p:sldId id="308" r:id="rId14"/>
    <p:sldId id="262" r:id="rId15"/>
    <p:sldId id="301" r:id="rId16"/>
    <p:sldId id="263" r:id="rId17"/>
    <p:sldId id="264" r:id="rId18"/>
    <p:sldId id="265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34136A-965E-4CCA-88FB-BCDD5E91D2A5}">
  <a:tblStyle styleId="{3934136A-965E-4CCA-88FB-BCDD5E91D2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>
          <a:extLst>
            <a:ext uri="{FF2B5EF4-FFF2-40B4-BE49-F238E27FC236}">
              <a16:creationId xmlns:a16="http://schemas.microsoft.com/office/drawing/2014/main" id="{41354E8F-B160-180E-18F2-60DFF6434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>
            <a:extLst>
              <a:ext uri="{FF2B5EF4-FFF2-40B4-BE49-F238E27FC236}">
                <a16:creationId xmlns:a16="http://schemas.microsoft.com/office/drawing/2014/main" id="{47201135-2606-CCB9-46C6-3A501345BC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>
            <a:extLst>
              <a:ext uri="{FF2B5EF4-FFF2-40B4-BE49-F238E27FC236}">
                <a16:creationId xmlns:a16="http://schemas.microsoft.com/office/drawing/2014/main" id="{EF02D030-CEF0-82B9-367F-638D75092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52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AAA08D71-1F48-BC2D-EDF5-7A6E37CA7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E9EF349-C2D1-B305-4FF8-78175B4A7B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AA290921-59DE-8A3B-9BDB-66107A17C6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585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CF87CD4-5E83-9219-DB1F-88B73A3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87ECBBF1-743A-DCE7-3306-C9BC2E9D42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3C117423-0D89-7AB4-0D5D-4B719BEE7F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809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F8BCE03-1874-E5F3-34CC-1BFB631EE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522E9851-00F1-01DB-1B45-63490698C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07F781D7-81FE-5084-4B74-708C675B4E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442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{3934136A-965E-4CCA-88FB-BCDD5E91D2A5}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{3934136A-965E-4CCA-88FB-BCDD5E91D2A5}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ORM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клиента для баз данных 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20735" y="4162057"/>
            <a:ext cx="2664150" cy="37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C++ Developer. Professional</a:t>
            </a:r>
            <a:endParaRPr sz="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7207344" y="3052215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8C8A-3BD4-F577-A5B7-5F4EA41A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41">
            <a:extLst>
              <a:ext uri="{FF2B5EF4-FFF2-40B4-BE49-F238E27FC236}">
                <a16:creationId xmlns:a16="http://schemas.microsoft.com/office/drawing/2014/main" id="{52E342E2-ECC9-014B-32CE-FFB2FDB32F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68419"/>
            <a:ext cx="2932079" cy="765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Unit Test</a:t>
            </a:r>
            <a:endParaRPr sz="3000" dirty="0"/>
          </a:p>
        </p:txBody>
      </p:sp>
      <p:pic>
        <p:nvPicPr>
          <p:cNvPr id="4" name="Screencast from 2025-10-27 19-54-31">
            <a:hlinkClick r:id="" action="ppaction://media"/>
            <a:extLst>
              <a:ext uri="{FF2B5EF4-FFF2-40B4-BE49-F238E27FC236}">
                <a16:creationId xmlns:a16="http://schemas.microsoft.com/office/drawing/2014/main" id="{C6C52303-0A01-096D-62D9-2DA0348E4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0113"/>
            <a:ext cx="9144000" cy="47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4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1CFB7-9765-4F49-8FA9-31932285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61657" cy="602343"/>
          </a:xfrm>
        </p:spPr>
        <p:txBody>
          <a:bodyPr/>
          <a:lstStyle/>
          <a:p>
            <a:r>
              <a:rPr lang="ru-RU" dirty="0"/>
              <a:t>Примеры кода</a:t>
            </a:r>
          </a:p>
        </p:txBody>
      </p:sp>
      <p:pic>
        <p:nvPicPr>
          <p:cNvPr id="4" name="Рисунок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D6EA33-4C00-B694-1781-7BB3AF43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0" y="609269"/>
            <a:ext cx="4253447" cy="4541157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7C6B9A-0B19-A2DE-F1AA-77DB04B8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714" y="609269"/>
            <a:ext cx="3918096" cy="4541157"/>
          </a:xfrm>
          <a:prstGeom prst="rect">
            <a:avLst/>
          </a:prstGeom>
        </p:spPr>
      </p:pic>
      <p:pic>
        <p:nvPicPr>
          <p:cNvPr id="10" name="Google Shape;327;p49">
            <a:extLst>
              <a:ext uri="{FF2B5EF4-FFF2-40B4-BE49-F238E27FC236}">
                <a16:creationId xmlns:a16="http://schemas.microsoft.com/office/drawing/2014/main" id="{88EB9EDE-6F41-C8F8-50A9-4804EA8D50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4398222" y="272672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28;p49">
            <a:extLst>
              <a:ext uri="{FF2B5EF4-FFF2-40B4-BE49-F238E27FC236}">
                <a16:creationId xmlns:a16="http://schemas.microsoft.com/office/drawing/2014/main" id="{9FC25C52-D040-ACC2-E925-6DBE9D0BE7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4745847" y="2738013"/>
            <a:ext cx="306250" cy="306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04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0" y="72783"/>
            <a:ext cx="2932079" cy="765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DOXYGEN</a:t>
            </a:r>
            <a:endParaRPr sz="3000" dirty="0"/>
          </a:p>
        </p:txBody>
      </p:sp>
      <p:pic>
        <p:nvPicPr>
          <p:cNvPr id="3" name="Рисунок 2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DE23DED-36B7-0E69-BBCB-9378A9A5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2"/>
          <a:stretch>
            <a:fillRect/>
          </a:stretch>
        </p:blipFill>
        <p:spPr>
          <a:xfrm>
            <a:off x="4876382" y="2483025"/>
            <a:ext cx="3450501" cy="214685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1C8A5E6-A2D1-7027-7E8F-A8F7BE11D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422" y="69049"/>
            <a:ext cx="5115982" cy="1969407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документ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8BF33E4-D50F-8BC7-27C5-0EA0CB7EA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8" y="693163"/>
            <a:ext cx="3792546" cy="43812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122C48C3-56A3-5DB1-7FE4-8CD0A25B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E7D0AFF3-915C-AA38-638B-F1988D24CB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49" y="0"/>
            <a:ext cx="9640800" cy="538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Анализ результата и новые идеи</a:t>
            </a:r>
            <a:endParaRPr sz="3000" dirty="0"/>
          </a:p>
        </p:txBody>
      </p:sp>
      <p:sp>
        <p:nvSpPr>
          <p:cNvPr id="207" name="Google Shape;207;p41">
            <a:extLst>
              <a:ext uri="{FF2B5EF4-FFF2-40B4-BE49-F238E27FC236}">
                <a16:creationId xmlns:a16="http://schemas.microsoft.com/office/drawing/2014/main" id="{0D7F368A-27A8-CE52-9828-2322EC864004}"/>
              </a:ext>
            </a:extLst>
          </p:cNvPr>
          <p:cNvSpPr txBox="1"/>
          <p:nvPr/>
        </p:nvSpPr>
        <p:spPr>
          <a:xfrm>
            <a:off x="822121" y="727142"/>
            <a:ext cx="7770022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120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Шаблоны</a:t>
            </a:r>
          </a:p>
          <a:p>
            <a:pPr marL="171450" indent="-171450">
              <a:spcBef>
                <a:spcPts val="1200"/>
              </a:spcBef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Поддержка других БД</a:t>
            </a:r>
          </a:p>
          <a:p>
            <a:pPr lvl="0" algn="l" rtl="0">
              <a:spcBef>
                <a:spcPts val="1200"/>
              </a:spcBef>
              <a:spcAft>
                <a:spcPts val="0"/>
              </a:spcAft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-   История операций</a:t>
            </a:r>
          </a:p>
          <a:p>
            <a:pPr marL="171450" lvl="0" indent="-171450" algn="l" rtl="0">
              <a:spcBef>
                <a:spcPts val="120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Логирование</a:t>
            </a:r>
          </a:p>
          <a:p>
            <a:pPr marL="171450" lvl="0" indent="-171450" algn="l" rtl="0">
              <a:spcBef>
                <a:spcPts val="1200"/>
              </a:spcBef>
              <a:spcAft>
                <a:spcPts val="0"/>
              </a:spcAft>
              <a:buFontTx/>
              <a:buChar char="-"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BoostFileSystem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120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Алгоритмы для работы с данными</a:t>
            </a:r>
          </a:p>
          <a:p>
            <a:pPr marL="171450" lvl="0" indent="-171450" algn="l" rtl="0">
              <a:spcBef>
                <a:spcPts val="120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Сеть</a:t>
            </a:r>
          </a:p>
          <a:p>
            <a:pPr marL="171450" lvl="0" indent="-171450" algn="l" rtl="0">
              <a:spcBef>
                <a:spcPts val="120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Связь между таблицами</a:t>
            </a:r>
          </a:p>
          <a:p>
            <a:pPr marL="171450" lvl="0" indent="-171450" algn="l" rtl="0">
              <a:spcBef>
                <a:spcPts val="120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Поддержка различных контейнеров 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1200"/>
              </a:spcBef>
              <a:spcAft>
                <a:spcPts val="0"/>
              </a:spcAft>
              <a:buFontTx/>
              <a:buChar char="-"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Потокобезопасность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120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Паттерны</a:t>
            </a:r>
          </a:p>
        </p:txBody>
      </p:sp>
      <p:pic>
        <p:nvPicPr>
          <p:cNvPr id="4" name="Google Shape;314;p49">
            <a:extLst>
              <a:ext uri="{FF2B5EF4-FFF2-40B4-BE49-F238E27FC236}">
                <a16:creationId xmlns:a16="http://schemas.microsoft.com/office/drawing/2014/main" id="{2BD1FCF7-16FB-4142-9AA6-49E1B4A112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422" y="53840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3;p49">
            <a:extLst>
              <a:ext uri="{FF2B5EF4-FFF2-40B4-BE49-F238E27FC236}">
                <a16:creationId xmlns:a16="http://schemas.microsoft.com/office/drawing/2014/main" id="{7CD9A048-0B96-4B6B-AD7B-1EDFADBAEB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936133">
            <a:off x="122769" y="4232736"/>
            <a:ext cx="499512" cy="499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745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66994" y="105242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Выводы</a:t>
            </a:r>
            <a:endParaRPr lang="ru-RU"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/>
          </a:p>
        </p:txBody>
      </p:sp>
      <p:pic>
        <p:nvPicPr>
          <p:cNvPr id="2" name="Google Shape;263;p49">
            <a:extLst>
              <a:ext uri="{FF2B5EF4-FFF2-40B4-BE49-F238E27FC236}">
                <a16:creationId xmlns:a16="http://schemas.microsoft.com/office/drawing/2014/main" id="{BB190047-FFCE-D1D9-94C5-3EC5E4DCD4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753035">
            <a:off x="1047919" y="4263018"/>
            <a:ext cx="547344" cy="54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86;p49">
            <a:extLst>
              <a:ext uri="{FF2B5EF4-FFF2-40B4-BE49-F238E27FC236}">
                <a16:creationId xmlns:a16="http://schemas.microsoft.com/office/drawing/2014/main" id="{A7F08B9C-03DE-E1E0-DECD-AB082DDB9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64" y="1021042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2;p49">
            <a:extLst>
              <a:ext uri="{FF2B5EF4-FFF2-40B4-BE49-F238E27FC236}">
                <a16:creationId xmlns:a16="http://schemas.microsoft.com/office/drawing/2014/main" id="{91EDDAE3-7419-E4D2-5857-E91013799CA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787" y="2350411"/>
            <a:ext cx="521450" cy="5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9;p49">
            <a:extLst>
              <a:ext uri="{FF2B5EF4-FFF2-40B4-BE49-F238E27FC236}">
                <a16:creationId xmlns:a16="http://schemas.microsoft.com/office/drawing/2014/main" id="{631EE0A7-E86A-67D5-08B4-0513875E32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3719" y="2991737"/>
            <a:ext cx="499518" cy="4995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CE2D2CF2-D6AF-499A-820C-60E7D873D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32929"/>
              </p:ext>
            </p:extLst>
          </p:nvPr>
        </p:nvGraphicFramePr>
        <p:xfrm>
          <a:off x="934915" y="1308227"/>
          <a:ext cx="7998627" cy="3711537"/>
        </p:xfrm>
        <a:graphic>
          <a:graphicData uri="http://schemas.openxmlformats.org/drawingml/2006/table">
            <a:tbl>
              <a:tblPr firstRow="1" bandRow="1">
                <a:tableStyleId>{3934136A-965E-4CCA-88FB-BCDD5E91D2A5}</a:tableStyleId>
              </a:tblPr>
              <a:tblGrid>
                <a:gridCol w="811316">
                  <a:extLst>
                    <a:ext uri="{9D8B030D-6E8A-4147-A177-3AD203B41FA5}">
                      <a16:colId xmlns:a16="http://schemas.microsoft.com/office/drawing/2014/main" val="2719239413"/>
                    </a:ext>
                  </a:extLst>
                </a:gridCol>
                <a:gridCol w="7187311">
                  <a:extLst>
                    <a:ext uri="{9D8B030D-6E8A-4147-A177-3AD203B41FA5}">
                      <a16:colId xmlns:a16="http://schemas.microsoft.com/office/drawing/2014/main" val="3132048294"/>
                    </a:ext>
                  </a:extLst>
                </a:gridCol>
              </a:tblGrid>
              <a:tr h="580936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проекта - достигнута</a:t>
                      </a:r>
                    </a:p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7112420"/>
                  </a:ext>
                </a:extLst>
              </a:tr>
              <a:tr h="580936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Что сложно – выбрать тему и начать</a:t>
                      </a:r>
                    </a:p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745368"/>
                  </a:ext>
                </a:extLst>
              </a:tr>
              <a:tr h="580936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Затраченное время - около двух недель</a:t>
                      </a:r>
                    </a:p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1615795"/>
                  </a:ext>
                </a:extLst>
              </a:tr>
              <a:tr h="580936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Актуальность проекта -  10 из 10</a:t>
                      </a:r>
                    </a:p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5044192"/>
                  </a:ext>
                </a:extLst>
              </a:tr>
              <a:tr h="580936"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Вопрос по проекту – что можно добавить в проект?</a:t>
                      </a:r>
                    </a:p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2744496"/>
                  </a:ext>
                </a:extLst>
              </a:tr>
              <a:tr h="806857"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Дальнейшие планы: изучить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,Oracle,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улететь в Космос</a:t>
                      </a:r>
                    </a:p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7452622"/>
                  </a:ext>
                </a:extLst>
              </a:tr>
            </a:tbl>
          </a:graphicData>
        </a:graphic>
      </p:graphicFrame>
      <p:pic>
        <p:nvPicPr>
          <p:cNvPr id="14" name="Google Shape;301;p49">
            <a:extLst>
              <a:ext uri="{FF2B5EF4-FFF2-40B4-BE49-F238E27FC236}">
                <a16:creationId xmlns:a16="http://schemas.microsoft.com/office/drawing/2014/main" id="{7A2A1D2D-AFAF-48BE-AF46-02B317BF86E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4865" y="3609980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94;p49">
            <a:extLst>
              <a:ext uri="{FF2B5EF4-FFF2-40B4-BE49-F238E27FC236}">
                <a16:creationId xmlns:a16="http://schemas.microsoft.com/office/drawing/2014/main" id="{074E33EF-1AB3-4B63-83CE-99237354179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4865" y="1743182"/>
            <a:ext cx="470090" cy="470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1003904" y="1764797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633" y="3521760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146" y="3571575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151686" y="54915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397740811"/>
              </p:ext>
            </p:extLst>
          </p:nvPr>
        </p:nvGraphicFramePr>
        <p:xfrm>
          <a:off x="685790" y="1794108"/>
          <a:ext cx="7772420" cy="3171886"/>
        </p:xfrm>
        <a:graphic>
          <a:graphicData uri="http://schemas.openxmlformats.org/drawingml/2006/table">
            <a:tbl>
              <a:tblPr>
                <a:noFill/>
                <a:tableStyleId>{3934136A-965E-4CCA-88FB-BCDD5E91D2A5}</a:tableStyleId>
              </a:tblPr>
              <a:tblGrid>
                <a:gridCol w="550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1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8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Освоить основной синтаксис языка запросов SQL.</a:t>
                      </a: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8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Изучить API баз данных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SQLite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MySQL, а также нюансы реализации запросов.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03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Продумать архитектуру программы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функционал</a:t>
                      </a: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Провести тестирование кода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8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понятную и удобную документацию</a:t>
                      </a: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0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Провести анализ реализованного проекта и поиск путей по его улучшению.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563730" y="788509"/>
            <a:ext cx="8108556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создать удобную и многофункциональную 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библиотеку для взаимодействия с базами данных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SQLite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MySQL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Google Shape;290;p49">
            <a:extLst>
              <a:ext uri="{FF2B5EF4-FFF2-40B4-BE49-F238E27FC236}">
                <a16:creationId xmlns:a16="http://schemas.microsoft.com/office/drawing/2014/main" id="{CE103580-8C18-EAFC-CB64-4D20365B2D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990" y="1829678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97;p49">
            <a:extLst>
              <a:ext uri="{FF2B5EF4-FFF2-40B4-BE49-F238E27FC236}">
                <a16:creationId xmlns:a16="http://schemas.microsoft.com/office/drawing/2014/main" id="{8498B08E-44E8-4D81-B960-1431D58BF2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632" y="3750571"/>
            <a:ext cx="416969" cy="44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4;p49">
            <a:extLst>
              <a:ext uri="{FF2B5EF4-FFF2-40B4-BE49-F238E27FC236}">
                <a16:creationId xmlns:a16="http://schemas.microsoft.com/office/drawing/2014/main" id="{95ABEE4B-63F9-86D0-751B-B5678953C2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601" y="2759620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95;p49">
            <a:extLst>
              <a:ext uri="{FF2B5EF4-FFF2-40B4-BE49-F238E27FC236}">
                <a16:creationId xmlns:a16="http://schemas.microsoft.com/office/drawing/2014/main" id="{D6F76476-B844-17E4-A960-42FB99F4F4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9809" y="4405699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2614E376-B716-261E-AE5D-B4FD3BC97D7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9586" y="3380051"/>
            <a:ext cx="35775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>
          <a:extLst>
            <a:ext uri="{FF2B5EF4-FFF2-40B4-BE49-F238E27FC236}">
              <a16:creationId xmlns:a16="http://schemas.microsoft.com/office/drawing/2014/main" id="{8AA06426-2159-088A-2D64-310F70A2C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>
            <a:extLst>
              <a:ext uri="{FF2B5EF4-FFF2-40B4-BE49-F238E27FC236}">
                <a16:creationId xmlns:a16="http://schemas.microsoft.com/office/drawing/2014/main" id="{6F2123AA-656B-DCDA-27E5-C8C81A159E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589" y="1028450"/>
            <a:ext cx="6654311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>
            <a:extLst>
              <a:ext uri="{FF2B5EF4-FFF2-40B4-BE49-F238E27FC236}">
                <a16:creationId xmlns:a16="http://schemas.microsoft.com/office/drawing/2014/main" id="{87D2C22B-570C-A187-2183-99319CBC47DA}"/>
              </a:ext>
            </a:extLst>
          </p:cNvPr>
          <p:cNvSpPr/>
          <p:nvPr/>
        </p:nvSpPr>
        <p:spPr>
          <a:xfrm>
            <a:off x="4759681" y="1463703"/>
            <a:ext cx="1752870" cy="66581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>
            <a:extLst>
              <a:ext uri="{FF2B5EF4-FFF2-40B4-BE49-F238E27FC236}">
                <a16:creationId xmlns:a16="http://schemas.microsoft.com/office/drawing/2014/main" id="{1FBF3E1E-F16A-11D2-BE72-2BBC8D6A711A}"/>
              </a:ext>
            </a:extLst>
          </p:cNvPr>
          <p:cNvSpPr/>
          <p:nvPr/>
        </p:nvSpPr>
        <p:spPr>
          <a:xfrm>
            <a:off x="6131395" y="2712149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>
            <a:extLst>
              <a:ext uri="{FF2B5EF4-FFF2-40B4-BE49-F238E27FC236}">
                <a16:creationId xmlns:a16="http://schemas.microsoft.com/office/drawing/2014/main" id="{BFB3A1BA-427D-72AB-108B-F9A217EA6534}"/>
              </a:ext>
            </a:extLst>
          </p:cNvPr>
          <p:cNvSpPr/>
          <p:nvPr/>
        </p:nvSpPr>
        <p:spPr>
          <a:xfrm>
            <a:off x="5531427" y="3967850"/>
            <a:ext cx="1622400" cy="394226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>
            <a:extLst>
              <a:ext uri="{FF2B5EF4-FFF2-40B4-BE49-F238E27FC236}">
                <a16:creationId xmlns:a16="http://schemas.microsoft.com/office/drawing/2014/main" id="{EF117CBE-4D53-14AA-A510-0B8D994679EB}"/>
              </a:ext>
            </a:extLst>
          </p:cNvPr>
          <p:cNvSpPr/>
          <p:nvPr/>
        </p:nvSpPr>
        <p:spPr>
          <a:xfrm>
            <a:off x="3659574" y="4521742"/>
            <a:ext cx="1622400" cy="415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>
            <a:extLst>
              <a:ext uri="{FF2B5EF4-FFF2-40B4-BE49-F238E27FC236}">
                <a16:creationId xmlns:a16="http://schemas.microsoft.com/office/drawing/2014/main" id="{A9CCA348-A7E7-6826-20B8-89FB138F99FB}"/>
              </a:ext>
            </a:extLst>
          </p:cNvPr>
          <p:cNvSpPr/>
          <p:nvPr/>
        </p:nvSpPr>
        <p:spPr>
          <a:xfrm>
            <a:off x="545284" y="3783115"/>
            <a:ext cx="2425814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virtual, override, delete, public, private, auto, const, STL, </a:t>
            </a:r>
            <a:r>
              <a:rPr lang="en-US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unique_ptr</a:t>
            </a:r>
            <a:endParaRPr lang="en-US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>
            <a:extLst>
              <a:ext uri="{FF2B5EF4-FFF2-40B4-BE49-F238E27FC236}">
                <a16:creationId xmlns:a16="http://schemas.microsoft.com/office/drawing/2014/main" id="{3E6877CC-8181-4720-C9B3-4AB08E8C1728}"/>
              </a:ext>
            </a:extLst>
          </p:cNvPr>
          <p:cNvSpPr/>
          <p:nvPr/>
        </p:nvSpPr>
        <p:spPr>
          <a:xfrm>
            <a:off x="1057975" y="2728023"/>
            <a:ext cx="1622400" cy="5310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>
            <a:extLst>
              <a:ext uri="{FF2B5EF4-FFF2-40B4-BE49-F238E27FC236}">
                <a16:creationId xmlns:a16="http://schemas.microsoft.com/office/drawing/2014/main" id="{AB5F74DE-71E3-202D-A597-71982CE6EAB9}"/>
              </a:ext>
            </a:extLst>
          </p:cNvPr>
          <p:cNvSpPr txBox="1"/>
          <p:nvPr/>
        </p:nvSpPr>
        <p:spPr>
          <a:xfrm>
            <a:off x="123504" y="50508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 в проекте</a:t>
            </a:r>
            <a:endParaRPr dirty="0"/>
          </a:p>
        </p:txBody>
      </p:sp>
      <p:sp>
        <p:nvSpPr>
          <p:cNvPr id="561" name="Google Shape;561;p70">
            <a:extLst>
              <a:ext uri="{FF2B5EF4-FFF2-40B4-BE49-F238E27FC236}">
                <a16:creationId xmlns:a16="http://schemas.microsoft.com/office/drawing/2014/main" id="{C1FC3718-76EF-02DE-1610-39EDCA849E4B}"/>
              </a:ext>
            </a:extLst>
          </p:cNvPr>
          <p:cNvSpPr txBox="1"/>
          <p:nvPr/>
        </p:nvSpPr>
        <p:spPr>
          <a:xfrm>
            <a:off x="3457909" y="2898172"/>
            <a:ext cx="1739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ORM database</a:t>
            </a:r>
            <a:endParaRPr sz="1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>
            <a:extLst>
              <a:ext uri="{FF2B5EF4-FFF2-40B4-BE49-F238E27FC236}">
                <a16:creationId xmlns:a16="http://schemas.microsoft.com/office/drawing/2014/main" id="{66346F66-0111-27AB-2DBB-169E4271D872}"/>
              </a:ext>
            </a:extLst>
          </p:cNvPr>
          <p:cNvSpPr/>
          <p:nvPr/>
        </p:nvSpPr>
        <p:spPr>
          <a:xfrm>
            <a:off x="1512752" y="1373528"/>
            <a:ext cx="1926870" cy="922425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>
            <a:extLst>
              <a:ext uri="{FF2B5EF4-FFF2-40B4-BE49-F238E27FC236}">
                <a16:creationId xmlns:a16="http://schemas.microsoft.com/office/drawing/2014/main" id="{DF134B10-6850-68EF-7201-B8622136BA61}"/>
              </a:ext>
            </a:extLst>
          </p:cNvPr>
          <p:cNvSpPr txBox="1"/>
          <p:nvPr/>
        </p:nvSpPr>
        <p:spPr>
          <a:xfrm>
            <a:off x="1391487" y="2798488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VSCode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>
            <a:extLst>
              <a:ext uri="{FF2B5EF4-FFF2-40B4-BE49-F238E27FC236}">
                <a16:creationId xmlns:a16="http://schemas.microsoft.com/office/drawing/2014/main" id="{D7710205-0203-60AF-119E-1230FAADBF41}"/>
              </a:ext>
            </a:extLst>
          </p:cNvPr>
          <p:cNvSpPr txBox="1"/>
          <p:nvPr/>
        </p:nvSpPr>
        <p:spPr>
          <a:xfrm>
            <a:off x="1796989" y="1352113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MySQL Server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>
            <a:extLst>
              <a:ext uri="{FF2B5EF4-FFF2-40B4-BE49-F238E27FC236}">
                <a16:creationId xmlns:a16="http://schemas.microsoft.com/office/drawing/2014/main" id="{F3594C25-57DB-BF63-37BE-E4DBEABD65AC}"/>
              </a:ext>
            </a:extLst>
          </p:cNvPr>
          <p:cNvSpPr txBox="1"/>
          <p:nvPr/>
        </p:nvSpPr>
        <p:spPr>
          <a:xfrm>
            <a:off x="4759681" y="1483969"/>
            <a:ext cx="211275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SQLite DB Browser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>
            <a:extLst>
              <a:ext uri="{FF2B5EF4-FFF2-40B4-BE49-F238E27FC236}">
                <a16:creationId xmlns:a16="http://schemas.microsoft.com/office/drawing/2014/main" id="{4486B723-F997-8F0D-A151-77F2781AE939}"/>
              </a:ext>
            </a:extLst>
          </p:cNvPr>
          <p:cNvSpPr txBox="1"/>
          <p:nvPr/>
        </p:nvSpPr>
        <p:spPr>
          <a:xfrm>
            <a:off x="6325079" y="2658493"/>
            <a:ext cx="135233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GoogleTest</a:t>
            </a:r>
            <a:endParaRPr lang="ru-RU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>
            <a:extLst>
              <a:ext uri="{FF2B5EF4-FFF2-40B4-BE49-F238E27FC236}">
                <a16:creationId xmlns:a16="http://schemas.microsoft.com/office/drawing/2014/main" id="{93DDBD48-8D33-62B0-DE08-A95C12C85115}"/>
              </a:ext>
            </a:extLst>
          </p:cNvPr>
          <p:cNvSpPr txBox="1"/>
          <p:nvPr/>
        </p:nvSpPr>
        <p:spPr>
          <a:xfrm>
            <a:off x="5947456" y="3946576"/>
            <a:ext cx="822939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CMake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>
            <a:extLst>
              <a:ext uri="{FF2B5EF4-FFF2-40B4-BE49-F238E27FC236}">
                <a16:creationId xmlns:a16="http://schemas.microsoft.com/office/drawing/2014/main" id="{E36D1DB5-E55C-AC9C-FA52-F97A6F949A8C}"/>
              </a:ext>
            </a:extLst>
          </p:cNvPr>
          <p:cNvSpPr txBox="1"/>
          <p:nvPr/>
        </p:nvSpPr>
        <p:spPr>
          <a:xfrm>
            <a:off x="4007553" y="4530168"/>
            <a:ext cx="992992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Doxygen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565;p70">
            <a:extLst>
              <a:ext uri="{FF2B5EF4-FFF2-40B4-BE49-F238E27FC236}">
                <a16:creationId xmlns:a16="http://schemas.microsoft.com/office/drawing/2014/main" id="{6FEB8A7A-D3DE-9B99-3C0C-3F8B4AD30B4C}"/>
              </a:ext>
            </a:extLst>
          </p:cNvPr>
          <p:cNvSpPr txBox="1"/>
          <p:nvPr/>
        </p:nvSpPr>
        <p:spPr>
          <a:xfrm>
            <a:off x="1711002" y="1776989"/>
            <a:ext cx="201191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mysql_connection.h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65;p70">
            <a:extLst>
              <a:ext uri="{FF2B5EF4-FFF2-40B4-BE49-F238E27FC236}">
                <a16:creationId xmlns:a16="http://schemas.microsoft.com/office/drawing/2014/main" id="{BAD45184-F4D8-1C5C-237F-2AA72E940DE8}"/>
              </a:ext>
            </a:extLst>
          </p:cNvPr>
          <p:cNvSpPr txBox="1"/>
          <p:nvPr/>
        </p:nvSpPr>
        <p:spPr>
          <a:xfrm>
            <a:off x="1911809" y="1583675"/>
            <a:ext cx="124542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mysql_driver.h</a:t>
            </a:r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565;p70">
            <a:extLst>
              <a:ext uri="{FF2B5EF4-FFF2-40B4-BE49-F238E27FC236}">
                <a16:creationId xmlns:a16="http://schemas.microsoft.com/office/drawing/2014/main" id="{93F9B596-A032-30DC-ABEF-A23F567FDB02}"/>
              </a:ext>
            </a:extLst>
          </p:cNvPr>
          <p:cNvSpPr txBox="1"/>
          <p:nvPr/>
        </p:nvSpPr>
        <p:spPr>
          <a:xfrm>
            <a:off x="2190612" y="1948066"/>
            <a:ext cx="78048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cppcon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565;p70">
            <a:extLst>
              <a:ext uri="{FF2B5EF4-FFF2-40B4-BE49-F238E27FC236}">
                <a16:creationId xmlns:a16="http://schemas.microsoft.com/office/drawing/2014/main" id="{152BC274-BC79-F929-5638-324D146EC325}"/>
              </a:ext>
            </a:extLst>
          </p:cNvPr>
          <p:cNvSpPr txBox="1"/>
          <p:nvPr/>
        </p:nvSpPr>
        <p:spPr>
          <a:xfrm>
            <a:off x="5167894" y="1832739"/>
            <a:ext cx="80597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sqlite3.h</a:t>
            </a:r>
          </a:p>
        </p:txBody>
      </p:sp>
      <p:sp>
        <p:nvSpPr>
          <p:cNvPr id="14" name="Google Shape;565;p70">
            <a:extLst>
              <a:ext uri="{FF2B5EF4-FFF2-40B4-BE49-F238E27FC236}">
                <a16:creationId xmlns:a16="http://schemas.microsoft.com/office/drawing/2014/main" id="{9D60E858-591B-4F00-449D-A1D3065921AD}"/>
              </a:ext>
            </a:extLst>
          </p:cNvPr>
          <p:cNvSpPr txBox="1"/>
          <p:nvPr/>
        </p:nvSpPr>
        <p:spPr>
          <a:xfrm>
            <a:off x="6512551" y="2984411"/>
            <a:ext cx="80597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gtest.h</a:t>
            </a:r>
            <a:endParaRPr lang="en-US"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148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98AD793-151C-91AC-17B4-8D58836E5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6FCB6F1F-BD7C-9ACA-FFCB-E7C556054A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850" y="81375"/>
            <a:ext cx="4380672" cy="797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0FF66-E48E-568F-B031-6FF30406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984" t="30335" r="38334" b="14921"/>
          <a:stretch>
            <a:fillRect/>
          </a:stretch>
        </p:blipFill>
        <p:spPr>
          <a:xfrm>
            <a:off x="122850" y="992624"/>
            <a:ext cx="2743201" cy="4064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409C91-163A-4A59-F109-0231D606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700" t="9170" r="38967" b="4762"/>
          <a:stretch>
            <a:fillRect/>
          </a:stretch>
        </p:blipFill>
        <p:spPr>
          <a:xfrm>
            <a:off x="5934762" y="81375"/>
            <a:ext cx="2525486" cy="5020129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0C6E1F4-9139-CDDC-1BFF-384CB0517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2" y="992624"/>
            <a:ext cx="1150720" cy="1044030"/>
          </a:xfrm>
          <a:prstGeom prst="rect">
            <a:avLst/>
          </a:prstGeom>
        </p:spPr>
      </p:pic>
      <p:sp>
        <p:nvSpPr>
          <p:cNvPr id="9" name="Google Shape;565;p70">
            <a:extLst>
              <a:ext uri="{FF2B5EF4-FFF2-40B4-BE49-F238E27FC236}">
                <a16:creationId xmlns:a16="http://schemas.microsoft.com/office/drawing/2014/main" id="{1D79A178-DD0C-3CC5-6D46-0ECC34DC1090}"/>
              </a:ext>
            </a:extLst>
          </p:cNvPr>
          <p:cNvSpPr txBox="1"/>
          <p:nvPr/>
        </p:nvSpPr>
        <p:spPr>
          <a:xfrm>
            <a:off x="3648763" y="807973"/>
            <a:ext cx="55879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Тип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565;p70">
            <a:extLst>
              <a:ext uri="{FF2B5EF4-FFF2-40B4-BE49-F238E27FC236}">
                <a16:creationId xmlns:a16="http://schemas.microsoft.com/office/drawing/2014/main" id="{DD15F355-F0AF-AAFD-16A9-84B98609CA53}"/>
              </a:ext>
            </a:extLst>
          </p:cNvPr>
          <p:cNvSpPr txBox="1"/>
          <p:nvPr/>
        </p:nvSpPr>
        <p:spPr>
          <a:xfrm>
            <a:off x="1177743" y="750998"/>
            <a:ext cx="82420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Класс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565;p70">
            <a:extLst>
              <a:ext uri="{FF2B5EF4-FFF2-40B4-BE49-F238E27FC236}">
                <a16:creationId xmlns:a16="http://schemas.microsoft.com/office/drawing/2014/main" id="{65902853-9A67-796A-6C72-A0C53606CAB0}"/>
              </a:ext>
            </a:extLst>
          </p:cNvPr>
          <p:cNvSpPr txBox="1"/>
          <p:nvPr/>
        </p:nvSpPr>
        <p:spPr>
          <a:xfrm>
            <a:off x="5758478" y="750998"/>
            <a:ext cx="55879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Граф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5022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8DDE158-6156-5284-C4D6-DBAC86827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52" y="46142"/>
            <a:ext cx="8520600" cy="4632412"/>
          </a:xfrm>
        </p:spPr>
        <p:txBody>
          <a:bodyPr>
            <a:normAutofit/>
          </a:bodyPr>
          <a:lstStyle/>
          <a:p>
            <a:pPr marL="133350" indent="0">
              <a:buNone/>
            </a:pPr>
            <a:r>
              <a:rPr lang="ru-RU" sz="1800" dirty="0"/>
              <a:t>Функционал абстрактного класса:</a:t>
            </a:r>
          </a:p>
          <a:p>
            <a:pPr marL="133350" indent="0">
              <a:buNone/>
            </a:pPr>
            <a:endParaRPr lang="en-US" sz="1400" dirty="0"/>
          </a:p>
          <a:p>
            <a:pPr marL="133350" indent="0">
              <a:buNone/>
            </a:pPr>
            <a:endParaRPr lang="ru-RU" sz="1400" dirty="0"/>
          </a:p>
        </p:txBody>
      </p:sp>
      <p:sp>
        <p:nvSpPr>
          <p:cNvPr id="4" name="Google Shape;187;p39">
            <a:extLst>
              <a:ext uri="{FF2B5EF4-FFF2-40B4-BE49-F238E27FC236}">
                <a16:creationId xmlns:a16="http://schemas.microsoft.com/office/drawing/2014/main" id="{62FC58D7-86FC-47FE-BBC1-6CC7879C2092}"/>
              </a:ext>
            </a:extLst>
          </p:cNvPr>
          <p:cNvSpPr/>
          <p:nvPr/>
        </p:nvSpPr>
        <p:spPr>
          <a:xfrm>
            <a:off x="193253" y="941988"/>
            <a:ext cx="8757493" cy="390088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133350">
              <a:spcBef>
                <a:spcPts val="600"/>
              </a:spcBef>
            </a:pPr>
            <a:r>
              <a:rPr lang="ru-RU" sz="1600" dirty="0"/>
              <a:t>Наборы методов:</a:t>
            </a:r>
          </a:p>
          <a:p>
            <a:pPr marL="4191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  Соединение с БД</a:t>
            </a:r>
            <a:r>
              <a:rPr lang="en-US" sz="1600" dirty="0"/>
              <a:t> </a:t>
            </a:r>
            <a:endParaRPr lang="ru-RU" sz="1600" dirty="0"/>
          </a:p>
          <a:p>
            <a:pPr marL="4191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  Работа с БД </a:t>
            </a:r>
            <a:endParaRPr lang="en-US" sz="1600" dirty="0"/>
          </a:p>
          <a:p>
            <a:pPr marL="4191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ru-RU" sz="1600" dirty="0"/>
              <a:t> Работа с таблицами</a:t>
            </a:r>
            <a:endParaRPr lang="en-US" sz="1600" dirty="0"/>
          </a:p>
          <a:p>
            <a:pPr marL="4191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  Базовые операции с данными </a:t>
            </a:r>
            <a:endParaRPr lang="en-US" sz="1600" dirty="0"/>
          </a:p>
          <a:p>
            <a:pPr marL="4191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  Сортировка данных</a:t>
            </a:r>
          </a:p>
          <a:p>
            <a:pPr marL="4191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  Копирование данных </a:t>
            </a:r>
          </a:p>
          <a:p>
            <a:pPr marL="133350">
              <a:spcBef>
                <a:spcPts val="1200"/>
              </a:spcBef>
            </a:pPr>
            <a:r>
              <a:rPr lang="ru-RU" sz="1600" dirty="0"/>
              <a:t>       Обмен элементов в таблице</a:t>
            </a:r>
            <a:endParaRPr lang="en-US" sz="1600" dirty="0"/>
          </a:p>
          <a:p>
            <a:pPr marL="41910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  Транзакция / Коммит / Отмена</a:t>
            </a:r>
            <a:endParaRPr lang="en-US" sz="1600" dirty="0"/>
          </a:p>
          <a:p>
            <a:pPr marL="476250" indent="-342900">
              <a:buAutoNum type="arabicParenR"/>
            </a:pPr>
            <a:endParaRPr lang="ru-RU" sz="1600" dirty="0"/>
          </a:p>
        </p:txBody>
      </p:sp>
      <p:pic>
        <p:nvPicPr>
          <p:cNvPr id="5" name="Google Shape;267;p49">
            <a:extLst>
              <a:ext uri="{FF2B5EF4-FFF2-40B4-BE49-F238E27FC236}">
                <a16:creationId xmlns:a16="http://schemas.microsoft.com/office/drawing/2014/main" id="{185D6443-5FE1-43FD-A65E-7188EC07A7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47" y="1836359"/>
            <a:ext cx="310393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AC966F16-A92D-4C11-8718-E5689CE043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47" y="2207152"/>
            <a:ext cx="310393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67;p49">
            <a:extLst>
              <a:ext uri="{FF2B5EF4-FFF2-40B4-BE49-F238E27FC236}">
                <a16:creationId xmlns:a16="http://schemas.microsoft.com/office/drawing/2014/main" id="{A79D36E7-9572-49B4-800B-25B53806B6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47" y="2612539"/>
            <a:ext cx="310393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7;p49">
            <a:extLst>
              <a:ext uri="{FF2B5EF4-FFF2-40B4-BE49-F238E27FC236}">
                <a16:creationId xmlns:a16="http://schemas.microsoft.com/office/drawing/2014/main" id="{EA4C2861-7891-4AFC-8B19-B5D84B1EB9D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47" y="3017926"/>
            <a:ext cx="310393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7;p49">
            <a:extLst>
              <a:ext uri="{FF2B5EF4-FFF2-40B4-BE49-F238E27FC236}">
                <a16:creationId xmlns:a16="http://schemas.microsoft.com/office/drawing/2014/main" id="{291F9602-1F70-494E-AE01-2B74C2D279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46" y="3396563"/>
            <a:ext cx="310393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7;p49">
            <a:extLst>
              <a:ext uri="{FF2B5EF4-FFF2-40B4-BE49-F238E27FC236}">
                <a16:creationId xmlns:a16="http://schemas.microsoft.com/office/drawing/2014/main" id="{5AF5B8BE-2D1E-4E5F-92E1-233A0370B8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46" y="3775201"/>
            <a:ext cx="310393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67;p49">
            <a:extLst>
              <a:ext uri="{FF2B5EF4-FFF2-40B4-BE49-F238E27FC236}">
                <a16:creationId xmlns:a16="http://schemas.microsoft.com/office/drawing/2014/main" id="{C812A9FA-B65C-4807-A81D-735AE0ECF8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46" y="4215045"/>
            <a:ext cx="310393" cy="31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68;p49">
            <a:extLst>
              <a:ext uri="{FF2B5EF4-FFF2-40B4-BE49-F238E27FC236}">
                <a16:creationId xmlns:a16="http://schemas.microsoft.com/office/drawing/2014/main" id="{622A2A65-4D43-B7CB-FA8C-5711B5E5CC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523" y="1341066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8;p49">
            <a:extLst>
              <a:ext uri="{FF2B5EF4-FFF2-40B4-BE49-F238E27FC236}">
                <a16:creationId xmlns:a16="http://schemas.microsoft.com/office/drawing/2014/main" id="{D89AC121-5DEC-27E1-5AAB-0587F6FF1E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725" y="1651458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8;p49">
            <a:extLst>
              <a:ext uri="{FF2B5EF4-FFF2-40B4-BE49-F238E27FC236}">
                <a16:creationId xmlns:a16="http://schemas.microsoft.com/office/drawing/2014/main" id="{CDD669B0-A359-6499-1FFB-43B6D590DF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143" y="2090598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7;p49">
            <a:extLst>
              <a:ext uri="{FF2B5EF4-FFF2-40B4-BE49-F238E27FC236}">
                <a16:creationId xmlns:a16="http://schemas.microsoft.com/office/drawing/2014/main" id="{67373CF4-BA90-C356-1175-37D0A99DEE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182" y="1457721"/>
            <a:ext cx="310393" cy="310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97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линия, График, диаграмм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1492E77-DAF5-88C7-0B60-D72A180F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1" t="8173" r="1190"/>
          <a:stretch>
            <a:fillRect/>
          </a:stretch>
        </p:blipFill>
        <p:spPr>
          <a:xfrm>
            <a:off x="0" y="796858"/>
            <a:ext cx="9064172" cy="2133600"/>
          </a:xfrm>
          <a:prstGeom prst="rect">
            <a:avLst/>
          </a:prstGeom>
        </p:spPr>
      </p:pic>
      <p:sp>
        <p:nvSpPr>
          <p:cNvPr id="6" name="Google Shape;565;p70">
            <a:extLst>
              <a:ext uri="{FF2B5EF4-FFF2-40B4-BE49-F238E27FC236}">
                <a16:creationId xmlns:a16="http://schemas.microsoft.com/office/drawing/2014/main" id="{72181C16-8CCA-B5CC-1AB9-07F0356C169D}"/>
              </a:ext>
            </a:extLst>
          </p:cNvPr>
          <p:cNvSpPr txBox="1"/>
          <p:nvPr/>
        </p:nvSpPr>
        <p:spPr>
          <a:xfrm>
            <a:off x="110575" y="42187"/>
            <a:ext cx="570960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Граф включаемых заголовочных файлов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313;p49">
            <a:extLst>
              <a:ext uri="{FF2B5EF4-FFF2-40B4-BE49-F238E27FC236}">
                <a16:creationId xmlns:a16="http://schemas.microsoft.com/office/drawing/2014/main" id="{13D520EA-8111-44E8-8F6F-E0A25A75D1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935" y="4346642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07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8243C22-2305-DED0-6D01-8F4FA6300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cast from 2025-10-27 19-58-21">
            <a:hlinkClick r:id="" action="ppaction://media"/>
            <a:extLst>
              <a:ext uri="{FF2B5EF4-FFF2-40B4-BE49-F238E27FC236}">
                <a16:creationId xmlns:a16="http://schemas.microsoft.com/office/drawing/2014/main" id="{4760633D-B3E5-5BFB-1729-4574189AEC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6C60E-2693-455B-BA73-6B082049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" y="105752"/>
            <a:ext cx="8520600" cy="641734"/>
          </a:xfrm>
        </p:spPr>
        <p:txBody>
          <a:bodyPr/>
          <a:lstStyle/>
          <a:p>
            <a:r>
              <a:rPr lang="ru-RU" dirty="0"/>
              <a:t>Примеры кода</a:t>
            </a:r>
          </a:p>
        </p:txBody>
      </p:sp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CB3AC0-1A70-6963-C0E8-D5F817C4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866515"/>
            <a:ext cx="5428157" cy="224853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1CC4334-E697-0C5D-6C88-CC2A7A7C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93"/>
          <a:stretch>
            <a:fillRect/>
          </a:stretch>
        </p:blipFill>
        <p:spPr>
          <a:xfrm>
            <a:off x="4027714" y="28452"/>
            <a:ext cx="5116286" cy="2789215"/>
          </a:xfrm>
          <a:prstGeom prst="rect">
            <a:avLst/>
          </a:prstGeom>
        </p:spPr>
      </p:pic>
      <p:pic>
        <p:nvPicPr>
          <p:cNvPr id="3" name="Google Shape;314;p49">
            <a:extLst>
              <a:ext uri="{FF2B5EF4-FFF2-40B4-BE49-F238E27FC236}">
                <a16:creationId xmlns:a16="http://schemas.microsoft.com/office/drawing/2014/main" id="{D29D35F0-D138-CBD8-0FD6-31C09C2CC8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00" y="3344292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884946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296</Words>
  <Application>Microsoft Office PowerPoint</Application>
  <PresentationFormat>Экран (16:9)</PresentationFormat>
  <Paragraphs>78</Paragraphs>
  <Slides>16</Slides>
  <Notes>11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Презентация PowerPoint</vt:lpstr>
      <vt:lpstr>Презентация PowerPoint</vt:lpstr>
      <vt:lpstr>Что получилось</vt:lpstr>
      <vt:lpstr>Презентация PowerPoint</vt:lpstr>
      <vt:lpstr>Презентация PowerPoint</vt:lpstr>
      <vt:lpstr>Презентация PowerPoint</vt:lpstr>
      <vt:lpstr>Примеры кода</vt:lpstr>
      <vt:lpstr>Unit Test</vt:lpstr>
      <vt:lpstr>Примеры кода</vt:lpstr>
      <vt:lpstr>DOXYGEN</vt:lpstr>
      <vt:lpstr>Анализ результата и новые идеи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Коля</cp:lastModifiedBy>
  <cp:revision>129</cp:revision>
  <dcterms:modified xsi:type="dcterms:W3CDTF">2025-10-28T19:30:28Z</dcterms:modified>
</cp:coreProperties>
</file>